
<file path=[Content_Types].xml><?xml version="1.0" encoding="utf-8"?>
<Types xmlns="http://schemas.openxmlformats.org/package/2006/content-types">
  <Default Extension="xml" ContentType="application/xml"/>
  <Default Extension="jpeg" ContentType="image/jpeg"/>
  <Default Extension="fntdata" ContentType="application/x-fontdata"/>
  <Default Extension="rels" ContentType="application/vnd.openxmlformats-package.relationships+xml"/>
  <Default Extension="font" ContentType="application/x-fontdata"/>
  <Override PartName="/ppt/slides/slide3.xml" ContentType="application/vnd.openxmlformats-officedocument.presentationml.slide+xml"/>
  <Override PartName="/docProps/app.xml" ContentType="application/vnd.openxmlformats-officedocument.extended-propertie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bleStyles.xml" ContentType="application/vnd.openxmlformats-officedocument.presentationml.tableStyles+xml"/>
  <Override PartName="/ppt/viewProps.xml" ContentType="application/vnd.openxmlformats-officedocument.presentationml.viewProps+xml"/>
  <Override PartName="/ppt/slides/slide2.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slide9.xml" ContentType="application/vnd.openxmlformats-officedocument.presentationml.slide+xml"/>
  <Override PartName="/ppt/theme/theme1.xml" ContentType="application/vnd.openxmlformats-officedocument.theme+xml"/>
  <Override PartName="/ppt/slideMasters/slideMaster1.xml" ContentType="application/vnd.openxmlformats-officedocument.presentationml.slideMaster+xml"/>
  <Override PartName="/ppt/slides/slide1.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slides/slide11.xml" ContentType="application/vnd.openxmlformats-officedocument.presentationml.slide+xml"/>
  <Override PartName="/ppt/slideLayouts/slideLayout11.xml" ContentType="application/vnd.openxmlformats-officedocument.presentationml.slideLayout+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2.xml" ContentType="application/vnd.openxmlformats-officedocument.presentationml.slideLayout+xml"/>
  <Override PartName="/ppt/slides/slide7.xml" ContentType="application/vnd.openxmlformats-officedocument.presentationml.slide+xml"/>
  <Override PartName="/docProps/core.xml" ContentType="application/vnd.openxmlformats-package.core-properties+xml"/>
  <Override PartName="/ppt/slideLayouts/slideLayout1.xml" ContentType="application/vnd.openxmlformats-officedocument.presentationml.slideLayout+xml"/>
  <Override PartName="/ppt/slides/slide10.xml" ContentType="application/vnd.openxmlformats-officedocument.presentationml.slide+xml"/>
  <Override PartName="/ppt/slideLayouts/slideLayout10.xml" ContentType="application/vnd.openxmlformats-officedocument.presentationml.slideLayout+xml"/>
  <Override PartName="/ppt/slides/slide4.xml" ContentType="application/vnd.openxmlformats-officedocument.presentationml.slide+xml"/>
  <Override PartName="/ppt/slides/slide6.xml" ContentType="application/vnd.openxmlformats-officedocument.presentationml.slide+xml"/>
  <Override PartName="/ppt/slideLayouts/slideLayout3.xml" ContentType="application/vnd.openxmlformats-officedocument.presentationml.slideLayout+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saveSubsetFonts="1" embedTrueTypeFonts="1">
  <p:sldMasterIdLst>
    <p:sldMasterId r:id="rId1" id="2147483648"/>
  </p:sldMasterIdLst>
  <p:sldIdLst>
    <p:sldId r:id="rId2" id="256"/>
    <p:sldId r:id="rId3" id="257"/>
    <p:sldId r:id="rId4" id="264"/>
    <p:sldId r:id="rId5" id="258"/>
    <p:sldId r:id="rId6" id="265"/>
    <p:sldId r:id="rId7" id="259"/>
    <p:sldId r:id="rId8" id="266"/>
    <p:sldId r:id="rId9" id="260"/>
    <p:sldId r:id="rId10" id="267"/>
    <p:sldId r:id="rId11" id="261"/>
    <p:sldId r:id="rId12" id="268"/>
    <p:sldId r:id="rId13" id="262"/>
    <p:sldId r:id="rId14" id="263"/>
  </p:sldIdLst>
  <p:sldSz cx="12192000" cy="6858000"/>
  <p:notesSz cx="6858000" cy="9144000"/>
  <p:embeddedFontLst>
    <p:embeddedFont>
      <p:font typeface="WPS Special 1"/>
      <p:regular r:id="rId19"/>
    </p:embeddedFont>
  </p:embeddedFontLst>
  <p:defaultTextStyle>
    <a:defPPr>
      <a:defRPr lang="en-US"/>
    </a:defPPr>
    <a:lvl1pPr algn="l" marL="0" defTabSz="914400" eaLnBrk="1" latinLnBrk="0" hangingPunct="1" rtl="false">
      <a:defRPr sz="1800" kern="1200">
        <a:solidFill>
          <a:schemeClr val="tx1"/>
        </a:solidFill>
        <a:latin typeface="+mn-lt"/>
        <a:ea typeface="+mn-ea"/>
        <a:cs typeface="+mn-cs"/>
      </a:defRPr>
    </a:lvl1pPr>
    <a:lvl2pPr algn="l" marL="457200" defTabSz="914400" eaLnBrk="1" latinLnBrk="0" hangingPunct="1" rtl="false">
      <a:defRPr sz="1800" kern="1200">
        <a:solidFill>
          <a:schemeClr val="tx1"/>
        </a:solidFill>
        <a:latin typeface="+mn-lt"/>
        <a:ea typeface="+mn-ea"/>
        <a:cs typeface="+mn-cs"/>
      </a:defRPr>
    </a:lvl2pPr>
    <a:lvl3pPr algn="l" marL="914400" defTabSz="914400" eaLnBrk="1" latinLnBrk="0" hangingPunct="1" rtl="false">
      <a:defRPr sz="1800" kern="1200">
        <a:solidFill>
          <a:schemeClr val="tx1"/>
        </a:solidFill>
        <a:latin typeface="+mn-lt"/>
        <a:ea typeface="+mn-ea"/>
        <a:cs typeface="+mn-cs"/>
      </a:defRPr>
    </a:lvl3pPr>
    <a:lvl4pPr algn="l" marL="1371600" defTabSz="914400" eaLnBrk="1" latinLnBrk="0" hangingPunct="1" rtl="false">
      <a:defRPr sz="1800" kern="1200">
        <a:solidFill>
          <a:schemeClr val="tx1"/>
        </a:solidFill>
        <a:latin typeface="+mn-lt"/>
        <a:ea typeface="+mn-ea"/>
        <a:cs typeface="+mn-cs"/>
      </a:defRPr>
    </a:lvl4pPr>
    <a:lvl5pPr algn="l" marL="1828800" defTabSz="914400" eaLnBrk="1" latinLnBrk="0" hangingPunct="1" rtl="false">
      <a:defRPr sz="1800" kern="1200">
        <a:solidFill>
          <a:schemeClr val="tx1"/>
        </a:solidFill>
        <a:latin typeface="+mn-lt"/>
        <a:ea typeface="+mn-ea"/>
        <a:cs typeface="+mn-cs"/>
      </a:defRPr>
    </a:lvl5pPr>
    <a:lvl6pPr algn="l" marL="2286000" defTabSz="914400" eaLnBrk="1" latinLnBrk="0" hangingPunct="1" rtl="false">
      <a:defRPr sz="1800" kern="1200">
        <a:solidFill>
          <a:schemeClr val="tx1"/>
        </a:solidFill>
        <a:latin typeface="+mn-lt"/>
        <a:ea typeface="+mn-ea"/>
        <a:cs typeface="+mn-cs"/>
      </a:defRPr>
    </a:lvl6pPr>
    <a:lvl7pPr algn="l" marL="2743200" defTabSz="914400" eaLnBrk="1" latinLnBrk="0" hangingPunct="1" rtl="false">
      <a:defRPr sz="1800" kern="1200">
        <a:solidFill>
          <a:schemeClr val="tx1"/>
        </a:solidFill>
        <a:latin typeface="+mn-lt"/>
        <a:ea typeface="+mn-ea"/>
        <a:cs typeface="+mn-cs"/>
      </a:defRPr>
    </a:lvl7pPr>
    <a:lvl8pPr algn="l" marL="3200400" defTabSz="914400" eaLnBrk="1" latinLnBrk="0" hangingPunct="1" rtl="false">
      <a:defRPr sz="1800" kern="1200">
        <a:solidFill>
          <a:schemeClr val="tx1"/>
        </a:solidFill>
        <a:latin typeface="+mn-lt"/>
        <a:ea typeface="+mn-ea"/>
        <a:cs typeface="+mn-cs"/>
      </a:defRPr>
    </a:lvl8pPr>
    <a:lvl9pPr algn="l" marL="3657600" defTabSz="914400" eaLnBrk="1" latinLnBrk="0" hangingPunct="1" rtl="false">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73" d="100"/>
          <a:sy n="73" d="100"/>
        </p:scale>
        <p:origin x="-582"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8" Type="http://schemas.openxmlformats.org/officeDocument/2006/relationships/tableStyles" Target="tableStyles.xml" /><Relationship Id="rId17" Type="http://schemas.openxmlformats.org/officeDocument/2006/relationships/theme" Target="theme/theme1.xml" /><Relationship Id="rId16" Type="http://schemas.openxmlformats.org/officeDocument/2006/relationships/viewProps" Target="viewProps.xml" /><Relationship Id="rId1" Type="http://schemas.openxmlformats.org/officeDocument/2006/relationships/slideMaster" Target="slideMasters/slideMaster1.xml" /><Relationship Id="rId15" Type="http://schemas.openxmlformats.org/officeDocument/2006/relationships/presProps" Target="presProps.xml" /><Relationship Id="rId2" Type="http://schemas.openxmlformats.org/officeDocument/2006/relationships/slide" Target="slides/slide1.xml" /><Relationship Id="rId12" Type="http://schemas.openxmlformats.org/officeDocument/2006/relationships/slide" Target="slides/slide11.xml" /><Relationship Id="rId13" Type="http://schemas.openxmlformats.org/officeDocument/2006/relationships/slide" Target="slides/slide12.xml" /><Relationship Id="rId4" Type="http://schemas.openxmlformats.org/officeDocument/2006/relationships/slide" Target="slides/slide3.xml" /><Relationship Id="rId10" Type="http://schemas.openxmlformats.org/officeDocument/2006/relationships/slide" Target="slides/slide9.xml" /><Relationship Id="rId11" Type="http://schemas.openxmlformats.org/officeDocument/2006/relationships/slide" Target="slides/slide10.xml" /><Relationship Id="rId3" Type="http://schemas.openxmlformats.org/officeDocument/2006/relationships/slide" Target="slides/slide2.xml" /><Relationship Id="rId9" Type="http://schemas.openxmlformats.org/officeDocument/2006/relationships/slide" Target="slides/slide8.xml" /><Relationship Id="rId6" Type="http://schemas.openxmlformats.org/officeDocument/2006/relationships/slide" Target="slides/slide5.xml" /><Relationship Id="rId5" Type="http://schemas.openxmlformats.org/officeDocument/2006/relationships/slide" Target="slides/slide4.xml" /><Relationship Id="rId8" Type="http://schemas.openxmlformats.org/officeDocument/2006/relationships/slide" Target="slides/slide7.xml" /><Relationship Id="rId14" Type="http://schemas.openxmlformats.org/officeDocument/2006/relationships/slide" Target="slides/slide13.xml" /><Relationship Id="rId7" Type="http://schemas.openxmlformats.org/officeDocument/2006/relationships/slide" Target="slides/slide6.xml" /><Relationship Id="rId19" Type="http://schemas.openxmlformats.org/officeDocument/2006/relationships/font" Target="fonts/WPS_Specail_1.fntdata"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3484063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820783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424708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3573107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3795552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894060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4170085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4108410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914835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1593788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441E61-47E2-4EC9-BFFA-3ECCB4E3877E}" type="datetimeFigureOut">
              <a:rPr lang="en-US" smtClean="0"/>
              <a:pPr/>
              <a:t>11/17/2017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524432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1E61-47E2-4EC9-BFFA-3ECCB4E3877E}" type="datetimeFigureOut">
              <a:rPr lang="en-US" smtClean="0"/>
              <a:pPr/>
              <a:t>11/17/2017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C3D1D-379C-48EA-B944-F075E5F51710}" type="slidenum">
              <a:rPr lang="en-US" smtClean="0"/>
              <a:pPr/>
              <a:t>‹#›</a:t>
            </a:fld>
            <a:endParaRPr lang="en-US"/>
          </a:p>
        </p:txBody>
      </p:sp>
    </p:spTree>
    <p:extLst>
      <p:ext uri="{BB962C8B-B14F-4D97-AF65-F5344CB8AC3E}">
        <p14:creationId xmlns="" xmlns:p14="http://schemas.microsoft.com/office/powerpoint/2010/main" val="1083077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3200" b="1" dirty="0" smtClean="0"/>
              <a:t>Team 3 CA Report</a:t>
            </a:r>
            <a:endParaRPr lang="en-US" sz="3200" b="1"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437108" y="831273"/>
            <a:ext cx="7317784" cy="2681236"/>
          </a:xfrm>
          <a:prstGeom prst="rect">
            <a:avLst/>
          </a:prstGeom>
        </p:spPr>
      </p:pic>
    </p:spTree>
    <p:extLst>
      <p:ext uri="{BB962C8B-B14F-4D97-AF65-F5344CB8AC3E}">
        <p14:creationId xmlns="" xmlns:p14="http://schemas.microsoft.com/office/powerpoint/2010/main" val="4260069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365125"/>
            <a:ext cx="10515600" cy="1325563"/>
          </a:xfrm>
        </p:spPr>
        <p:txBody>
          <a:bodyPr/>
          <a:lstStyle/>
          <a:p>
            <a:r>
              <a:rPr lang="en-US" dirty="0" smtClean="0"/>
              <a:t>Positive Letters and Messages</a:t>
            </a:r>
            <a:endParaRPr lang="en-US" dirty="0"/>
          </a:p>
        </p:txBody>
      </p:sp>
      <p:sp>
        <p:nvSpPr>
          <p:cNvPr id="3" name="Content Placeholder 2"/>
          <p:cNvSpPr>
            <a:spLocks noGrp="1"/>
          </p:cNvSpPr>
          <p:nvPr>
            <p:ph idx="1"/>
          </p:nvPr>
        </p:nvSpPr>
        <p:spPr/>
        <p:txBody>
          <a:bodyPr>
            <a:normAutofit/>
          </a:bodyPr>
          <a:lstStyle/>
          <a:p>
            <a:r>
              <a:rPr lang="en-US" dirty="0" smtClean="0"/>
              <a:t>Amazon’s positive letters &amp; messages inspires most firms to change their business operations</a:t>
            </a:r>
            <a:r>
              <a:rPr lang="en-US" dirty="0" smtClean="0"/>
              <a:t>.</a:t>
            </a:r>
          </a:p>
          <a:p>
            <a:r>
              <a:rPr lang="en-US" dirty="0" smtClean="0"/>
              <a:t>The messages enable the companies to gain product opportunities and customer loyalty in creating huge profits in the future. </a:t>
            </a:r>
            <a:endParaRPr lang="en-US" dirty="0" smtClean="0"/>
          </a:p>
          <a:p>
            <a:r>
              <a:rPr lang="en-US" dirty="0" smtClean="0"/>
              <a:t>Most </a:t>
            </a:r>
            <a:r>
              <a:rPr lang="en-US" dirty="0" smtClean="0"/>
              <a:t>firms mainly focus on the current bottom line based on the letters and messages given to them in making decisions based on customer trend. </a:t>
            </a:r>
            <a:endParaRPr lang="en-US" dirty="0" smtClean="0"/>
          </a:p>
          <a:p>
            <a:r>
              <a:rPr lang="en-US" dirty="0" smtClean="0"/>
              <a:t>The short-term profits obsession has assisted in production of destabilizing and unhealthy situation that afflicts the economy of the nation.</a:t>
            </a:r>
          </a:p>
          <a:p>
            <a:endParaRPr lang="en-US" dirty="0" smtClean="0"/>
          </a:p>
          <a:p>
            <a:endParaRPr lang="en-US" dirty="0"/>
          </a:p>
        </p:txBody>
      </p:sp>
    </p:spTree>
    <p:extLst>
      <p:ext uri="{BB962C8B-B14F-4D97-AF65-F5344CB8AC3E}">
        <p14:creationId xmlns="" xmlns:p14="http://schemas.microsoft.com/office/powerpoint/2010/main" val="861228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87829"/>
            <a:ext cx="11353800" cy="5589134"/>
          </a:xfrm>
        </p:spPr>
        <p:txBody>
          <a:bodyPr>
            <a:normAutofit/>
          </a:bodyPr>
          <a:lstStyle/>
          <a:p>
            <a:r>
              <a:rPr lang="en-US" dirty="0" smtClean="0"/>
              <a:t>It </a:t>
            </a:r>
            <a:r>
              <a:rPr lang="en-US" dirty="0" smtClean="0"/>
              <a:t>has helped America’s corporations to increase their profit margins (Bernstein, 2015). </a:t>
            </a:r>
            <a:endParaRPr lang="en-US" dirty="0" smtClean="0"/>
          </a:p>
          <a:p>
            <a:r>
              <a:rPr lang="en-US" dirty="0" smtClean="0"/>
              <a:t>They </a:t>
            </a:r>
            <a:r>
              <a:rPr lang="en-US" dirty="0" smtClean="0"/>
              <a:t>inspire the emerging companies to strive in the market without applying more energy, time, value creation, and </a:t>
            </a:r>
            <a:r>
              <a:rPr lang="en-US" dirty="0" smtClean="0"/>
              <a:t>investment</a:t>
            </a:r>
          </a:p>
          <a:p>
            <a:r>
              <a:rPr lang="en-US" dirty="0" smtClean="0"/>
              <a:t>. </a:t>
            </a:r>
            <a:r>
              <a:rPr lang="en-US" dirty="0" smtClean="0"/>
              <a:t>By cutting its charges, the customers’ value has increased</a:t>
            </a:r>
            <a:r>
              <a:rPr lang="en-US" dirty="0" smtClean="0"/>
              <a:t>.</a:t>
            </a:r>
          </a:p>
          <a:p>
            <a:r>
              <a:rPr lang="en-US" dirty="0" smtClean="0"/>
              <a:t> </a:t>
            </a:r>
            <a:r>
              <a:rPr lang="en-US" dirty="0" smtClean="0"/>
              <a:t>It has led the companies to invest more in technology and client service practice, which delight and startle customers while creating lasting loyalty.</a:t>
            </a:r>
            <a:endParaRPr lang="en-US" dirty="0"/>
          </a:p>
        </p:txBody>
      </p:sp>
    </p:spTree>
    <p:extLst>
      <p:ext uri="{BB962C8B-B14F-4D97-AF65-F5344CB8AC3E}">
        <p14:creationId xmlns="" xmlns:p14="http://schemas.microsoft.com/office/powerpoint/2010/main" val="2601515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Persuasive and Marketing Messages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Amazon permission marketing strategy of converts strangers into the friends and friends into consumers.</a:t>
            </a:r>
          </a:p>
          <a:p>
            <a:r>
              <a:rPr lang="en-US" dirty="0" smtClean="0"/>
              <a:t>Amazon is the best at up sell and they effectively apply a cross-sell when one recommends that a customer purchase another good that complements his present purchase from different vendor category or website (Frost &amp; Laing, 2013).</a:t>
            </a:r>
          </a:p>
          <a:p>
            <a:r>
              <a:rPr lang="en-US" dirty="0" smtClean="0"/>
              <a:t>The company also delivers relevant messages that persuade purchase for instance, to get the attention of one’s prospects one need to deliver good messages.</a:t>
            </a:r>
          </a:p>
          <a:p>
            <a:r>
              <a:rPr lang="en-US" dirty="0" smtClean="0"/>
              <a:t>The relevance denotes attaining a mark between what one has to the audience and what they really want.</a:t>
            </a:r>
          </a:p>
          <a:p>
            <a:endParaRPr lang="en-US" dirty="0"/>
          </a:p>
        </p:txBody>
      </p:sp>
    </p:spTree>
    <p:extLst>
      <p:ext uri="{BB962C8B-B14F-4D97-AF65-F5344CB8AC3E}">
        <p14:creationId xmlns="" xmlns:p14="http://schemas.microsoft.com/office/powerpoint/2010/main" val="1635764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74766"/>
            <a:ext cx="10515600" cy="5602197"/>
          </a:xfrm>
        </p:spPr>
        <p:txBody>
          <a:bodyPr>
            <a:normAutofit/>
          </a:bodyPr>
          <a:lstStyle/>
          <a:p>
            <a:r>
              <a:rPr lang="en-US" dirty="0" smtClean="0"/>
              <a:t>It also involves creating scarcity to attract people into the purchasing mood.</a:t>
            </a:r>
          </a:p>
          <a:p>
            <a:r>
              <a:rPr lang="en-US" dirty="0" smtClean="0"/>
              <a:t>The messages need to increase a perceived value to get to the customers’ needs and wants to meet the supply to the market.</a:t>
            </a:r>
          </a:p>
          <a:p>
            <a:r>
              <a:rPr lang="en-US" dirty="0" smtClean="0"/>
              <a:t>Amazon also applies color psychology such as item description, which provides a color of trust to shoppers’ confidence with the online retailer.</a:t>
            </a:r>
          </a:p>
          <a:p>
            <a:r>
              <a:rPr lang="en-US" dirty="0" smtClean="0"/>
              <a:t>Selecting the right images complement, what buyers have in the mind thus, why Amazon shows consumers relevant products images.</a:t>
            </a:r>
          </a:p>
          <a:p>
            <a:r>
              <a:rPr lang="en-US" dirty="0" smtClean="0"/>
              <a:t>Building trust also helps Amazon to attract customers to buy since they believe one is providing them value.</a:t>
            </a:r>
          </a:p>
          <a:p>
            <a:endParaRPr lang="en-US" dirty="0"/>
          </a:p>
        </p:txBody>
      </p:sp>
    </p:spTree>
    <p:extLst>
      <p:ext uri="{BB962C8B-B14F-4D97-AF65-F5344CB8AC3E}">
        <p14:creationId xmlns="" xmlns:p14="http://schemas.microsoft.com/office/powerpoint/2010/main" val="230516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Employment Process/documents</a:t>
            </a:r>
            <a:endParaRPr lang="en-US" dirty="0"/>
          </a:p>
        </p:txBody>
      </p:sp>
      <p:sp>
        <p:nvSpPr>
          <p:cNvPr id="3" name="Content Placeholder 2"/>
          <p:cNvSpPr>
            <a:spLocks noGrp="1"/>
          </p:cNvSpPr>
          <p:nvPr>
            <p:ph idx="1"/>
          </p:nvPr>
        </p:nvSpPr>
        <p:spPr/>
        <p:txBody>
          <a:bodyPr>
            <a:normAutofit fontScale="92500"/>
          </a:bodyPr>
          <a:lstStyle/>
          <a:p>
            <a:r>
              <a:rPr lang="en-US" dirty="0" smtClean="0"/>
              <a:t>It is important for one to complete his online application form in the recruitment process of Amazon. </a:t>
            </a:r>
            <a:endParaRPr lang="en-US" dirty="0" smtClean="0"/>
          </a:p>
          <a:p>
            <a:r>
              <a:rPr lang="en-US" dirty="0" smtClean="0"/>
              <a:t>After </a:t>
            </a:r>
            <a:r>
              <a:rPr lang="en-US" dirty="0" smtClean="0"/>
              <a:t>completion, the PMP Amazon recruitment team member will contact one through telephone then book for the branch registration meeting (Bergvall-Kåreborn &amp; Howcroft, 2014). </a:t>
            </a:r>
            <a:endParaRPr lang="en-US" dirty="0" smtClean="0"/>
          </a:p>
          <a:p>
            <a:r>
              <a:rPr lang="en-US" dirty="0" smtClean="0"/>
              <a:t>It </a:t>
            </a:r>
            <a:r>
              <a:rPr lang="en-US" dirty="0" smtClean="0"/>
              <a:t>will take two hours for branch registration at their local branch when all the paperwork required before one gets the job offer to start. </a:t>
            </a:r>
            <a:endParaRPr lang="en-US" dirty="0" smtClean="0"/>
          </a:p>
          <a:p>
            <a:r>
              <a:rPr lang="en-US" dirty="0" smtClean="0"/>
              <a:t>A </a:t>
            </a:r>
            <a:r>
              <a:rPr lang="en-US" dirty="0" smtClean="0"/>
              <a:t>person needs to provide bank details for payment when he starts working. </a:t>
            </a:r>
            <a:endParaRPr lang="en-US" dirty="0" smtClean="0"/>
          </a:p>
          <a:p>
            <a:r>
              <a:rPr lang="en-US" dirty="0" smtClean="0"/>
              <a:t>At </a:t>
            </a:r>
            <a:r>
              <a:rPr lang="en-US" dirty="0" smtClean="0"/>
              <a:t>that, session is when one can know about the existing jobs at Amazon</a:t>
            </a:r>
            <a:r>
              <a:rPr lang="en-US" dirty="0" smtClean="0"/>
              <a:t>.</a:t>
            </a:r>
          </a:p>
          <a:p>
            <a:endParaRPr lang="en-US" dirty="0" smtClean="0"/>
          </a:p>
          <a:p>
            <a:endParaRPr lang="en-US" dirty="0"/>
          </a:p>
        </p:txBody>
      </p:sp>
    </p:spTree>
    <p:extLst>
      <p:ext uri="{BB962C8B-B14F-4D97-AF65-F5344CB8AC3E}">
        <p14:creationId xmlns="" xmlns:p14="http://schemas.microsoft.com/office/powerpoint/2010/main" val="4284240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Besides, one is required to undergo the alcohol and drug test to comply with the requirements of Amazon and ensuring that one takes the available roles.</a:t>
            </a:r>
          </a:p>
          <a:p>
            <a:r>
              <a:rPr lang="en-US" dirty="0" smtClean="0"/>
              <a:t> Background checks are performed to determine any criminal convictions in the record.</a:t>
            </a:r>
          </a:p>
          <a:p>
            <a:r>
              <a:rPr lang="en-US" dirty="0" smtClean="0"/>
              <a:t> At day zero when offered the job a five hours health and safety induction session of Amazon commence. </a:t>
            </a:r>
          </a:p>
          <a:p>
            <a:r>
              <a:rPr lang="en-US" dirty="0" smtClean="0"/>
              <a:t>Day one is when completing day zero one start his initial shift at which one gets training-by-training department of Amazon.</a:t>
            </a:r>
            <a:endParaRPr lang="en-US" dirty="0"/>
          </a:p>
        </p:txBody>
      </p:sp>
    </p:spTree>
    <p:extLst>
      <p:ext uri="{BB962C8B-B14F-4D97-AF65-F5344CB8AC3E}">
        <p14:creationId xmlns="" xmlns:p14="http://schemas.microsoft.com/office/powerpoint/2010/main" val="4083154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Leadership/Leading Management/ Internal Oral Communication</a:t>
            </a:r>
            <a:endParaRPr lang="en-US" dirty="0"/>
          </a:p>
        </p:txBody>
      </p:sp>
      <p:sp>
        <p:nvSpPr>
          <p:cNvPr id="3" name="Content Placeholder 2"/>
          <p:cNvSpPr>
            <a:spLocks noGrp="1"/>
          </p:cNvSpPr>
          <p:nvPr>
            <p:ph idx="1"/>
          </p:nvPr>
        </p:nvSpPr>
        <p:spPr/>
        <p:txBody>
          <a:bodyPr>
            <a:normAutofit/>
          </a:bodyPr>
          <a:lstStyle/>
          <a:p>
            <a:r>
              <a:rPr lang="en-US" dirty="0" smtClean="0"/>
              <a:t>Leadership is perceived differently among many people</a:t>
            </a:r>
            <a:r>
              <a:rPr lang="en-US" dirty="0" smtClean="0"/>
              <a:t>.</a:t>
            </a:r>
          </a:p>
          <a:p>
            <a:r>
              <a:rPr lang="en-US" dirty="0" smtClean="0"/>
              <a:t> </a:t>
            </a:r>
            <a:r>
              <a:rPr lang="en-US" dirty="0" smtClean="0"/>
              <a:t>A leader is an individual who becomes a head in new ideas, projects, or trends and he can guide others to the common goal</a:t>
            </a:r>
            <a:r>
              <a:rPr lang="en-US" dirty="0" smtClean="0"/>
              <a:t>.</a:t>
            </a:r>
          </a:p>
          <a:p>
            <a:r>
              <a:rPr lang="en-US" dirty="0" smtClean="0"/>
              <a:t> </a:t>
            </a:r>
            <a:r>
              <a:rPr lang="en-US" dirty="0" smtClean="0"/>
              <a:t>A leader needs to be someone who can help other to achieve his or her goals (Boylan, 2016). </a:t>
            </a:r>
            <a:endParaRPr lang="en-US" dirty="0" smtClean="0"/>
          </a:p>
          <a:p>
            <a:r>
              <a:rPr lang="en-US" dirty="0" smtClean="0"/>
              <a:t>For </a:t>
            </a:r>
            <a:r>
              <a:rPr lang="en-US" dirty="0" smtClean="0"/>
              <a:t>one to lead others he has to have leadership skills and good command of communication skills. </a:t>
            </a:r>
            <a:endParaRPr lang="en-US" dirty="0" smtClean="0"/>
          </a:p>
          <a:p>
            <a:endParaRPr lang="en-US" dirty="0"/>
          </a:p>
        </p:txBody>
      </p:sp>
    </p:spTree>
    <p:extLst>
      <p:ext uri="{BB962C8B-B14F-4D97-AF65-F5344CB8AC3E}">
        <p14:creationId xmlns="" xmlns:p14="http://schemas.microsoft.com/office/powerpoint/2010/main" val="77859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Oral communication is important in leadership because it makes a leader to communicate well with his followers.</a:t>
            </a:r>
          </a:p>
          <a:p>
            <a:r>
              <a:rPr lang="en-US" dirty="0" smtClean="0"/>
              <a:t> A leader has responsibilities to lead the management in attaining the set goals or an organization. </a:t>
            </a:r>
          </a:p>
          <a:p>
            <a:r>
              <a:rPr lang="en-US" dirty="0" smtClean="0"/>
              <a:t>Internal oral communication will enhance performance in Amazon.</a:t>
            </a:r>
          </a:p>
          <a:p>
            <a:endParaRPr lang="en-US" dirty="0"/>
          </a:p>
        </p:txBody>
      </p:sp>
    </p:spTree>
    <p:extLst>
      <p:ext uri="{BB962C8B-B14F-4D97-AF65-F5344CB8AC3E}">
        <p14:creationId xmlns="" xmlns:p14="http://schemas.microsoft.com/office/powerpoint/2010/main" val="4034589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External/Global Oral Communication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Effective external and internal communications are main aspects that add to successful projects in an organization. </a:t>
            </a:r>
            <a:endParaRPr lang="en-US" dirty="0" smtClean="0"/>
          </a:p>
          <a:p>
            <a:r>
              <a:rPr lang="en-US" dirty="0" smtClean="0"/>
              <a:t>Persistent </a:t>
            </a:r>
            <a:r>
              <a:rPr lang="en-US" dirty="0" smtClean="0"/>
              <a:t>communication with the external clients through telephone, email, and face-to-face sessions needs excellent communication and organizational skills</a:t>
            </a:r>
            <a:r>
              <a:rPr lang="en-US" dirty="0" smtClean="0"/>
              <a:t>.</a:t>
            </a:r>
          </a:p>
          <a:p>
            <a:r>
              <a:rPr lang="en-US" dirty="0" smtClean="0"/>
              <a:t> </a:t>
            </a:r>
            <a:r>
              <a:rPr lang="en-US" dirty="0" smtClean="0"/>
              <a:t>Internal communication is for informing the employees of an organization towards a common goal. </a:t>
            </a:r>
            <a:endParaRPr lang="en-US" dirty="0" smtClean="0"/>
          </a:p>
          <a:p>
            <a:r>
              <a:rPr lang="en-US" dirty="0" smtClean="0"/>
              <a:t>Amazon </a:t>
            </a:r>
            <a:r>
              <a:rPr lang="en-US" dirty="0" smtClean="0"/>
              <a:t>global communications effort comprise of developing and implementing of all the tactical and strategic integrated external and internal global brand communications for marketing its products online</a:t>
            </a:r>
            <a:r>
              <a:rPr lang="en-US" dirty="0" smtClean="0"/>
              <a:t>.</a:t>
            </a:r>
          </a:p>
          <a:p>
            <a:r>
              <a:rPr lang="en-US" dirty="0" smtClean="0"/>
              <a:t> </a:t>
            </a:r>
            <a:r>
              <a:rPr lang="en-US" dirty="0" smtClean="0"/>
              <a:t>Global communication has fostered cooperation and collaboration with different stakeholders outside the organizational formal structure (Kappas &amp; Hess, 2016). </a:t>
            </a:r>
            <a:endParaRPr lang="en-US" dirty="0" smtClean="0"/>
          </a:p>
        </p:txBody>
      </p:sp>
    </p:spTree>
    <p:extLst>
      <p:ext uri="{BB962C8B-B14F-4D97-AF65-F5344CB8AC3E}">
        <p14:creationId xmlns="" xmlns:p14="http://schemas.microsoft.com/office/powerpoint/2010/main" val="863588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The cooperation and collaboration of the stakeholders is important for the success of projects. Amazon can communicate with its customers via distributors, direct marketing channels or business partners to enable them deliver and sale their products and services. </a:t>
            </a:r>
          </a:p>
          <a:p>
            <a:r>
              <a:rPr lang="en-US" dirty="0" smtClean="0"/>
              <a:t>The company promotes its products through communicating the features and benefits on their website or printed product.</a:t>
            </a:r>
          </a:p>
          <a:p>
            <a:r>
              <a:rPr lang="en-US" dirty="0" smtClean="0"/>
              <a:t> Internal communication is important for supporting employee participation and is essential aspects for high performing project teams. </a:t>
            </a:r>
          </a:p>
          <a:p>
            <a:r>
              <a:rPr lang="en-US" dirty="0" smtClean="0"/>
              <a:t>Support the optimization and growth of global communications framework for Amazon products aligning with market and business needs and brand positioning.</a:t>
            </a:r>
          </a:p>
          <a:p>
            <a:endParaRPr lang="en-US" dirty="0" smtClean="0"/>
          </a:p>
          <a:p>
            <a:endParaRPr lang="en-US" dirty="0"/>
          </a:p>
        </p:txBody>
      </p:sp>
    </p:spTree>
    <p:extLst>
      <p:ext uri="{BB962C8B-B14F-4D97-AF65-F5344CB8AC3E}">
        <p14:creationId xmlns="" xmlns:p14="http://schemas.microsoft.com/office/powerpoint/2010/main" val="3123326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normAutofit/>
          </a:bodyPr>
          <a:lstStyle/>
          <a:p>
            <a:r>
              <a:rPr lang="en-US" dirty="0" smtClean="0"/>
              <a:t>Bergvall-Kåreborn, B., &amp; Howcroft, D. (2014). Amazon Mechanical Turk and the commodification of labour. </a:t>
            </a:r>
            <a:r>
              <a:rPr lang="en-US" i="1" dirty="0" smtClean="0"/>
              <a:t>New Technology, Work and Employment</a:t>
            </a:r>
            <a:r>
              <a:rPr lang="en-US" dirty="0" smtClean="0"/>
              <a:t>, </a:t>
            </a:r>
            <a:r>
              <a:rPr lang="en-US" i="1" dirty="0" smtClean="0"/>
              <a:t>29</a:t>
            </a:r>
            <a:r>
              <a:rPr lang="en-US" dirty="0" smtClean="0"/>
              <a:t>(3), 213-223.</a:t>
            </a:r>
          </a:p>
          <a:p>
            <a:r>
              <a:rPr lang="en-US" dirty="0" smtClean="0"/>
              <a:t>Bernstein, D. (2015). Is Amazon Becoming the New Cool Software Company for Developers? </a:t>
            </a:r>
            <a:r>
              <a:rPr lang="en-US" i="1" dirty="0" smtClean="0"/>
              <a:t>IEEE Cloud Computing</a:t>
            </a:r>
            <a:r>
              <a:rPr lang="en-US" dirty="0" smtClean="0"/>
              <a:t>, </a:t>
            </a:r>
            <a:r>
              <a:rPr lang="en-US" i="1" dirty="0" smtClean="0"/>
              <a:t>2</a:t>
            </a:r>
            <a:r>
              <a:rPr lang="en-US" dirty="0" smtClean="0"/>
              <a:t>(1), 69-71.</a:t>
            </a:r>
          </a:p>
          <a:p>
            <a:r>
              <a:rPr lang="en-US" dirty="0" smtClean="0"/>
              <a:t>Boylan, M. (2016). Enabling adaptive system leadership. </a:t>
            </a:r>
            <a:r>
              <a:rPr lang="en-US" i="1" dirty="0" smtClean="0"/>
              <a:t>Educational Management Administration &amp; Leadership</a:t>
            </a:r>
            <a:r>
              <a:rPr lang="en-US" dirty="0" smtClean="0"/>
              <a:t>, 174114321662853. 1</a:t>
            </a:r>
          </a:p>
          <a:p>
            <a:endParaRPr lang="en-US" dirty="0"/>
          </a:p>
        </p:txBody>
      </p:sp>
    </p:spTree>
    <p:extLst>
      <p:ext uri="{BB962C8B-B14F-4D97-AF65-F5344CB8AC3E}">
        <p14:creationId xmlns="" xmlns:p14="http://schemas.microsoft.com/office/powerpoint/2010/main" val="1050068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Frost, W., &amp; Laing, J. (2013). Communicating persuasive messages through slow food festivals. </a:t>
            </a:r>
            <a:r>
              <a:rPr lang="en-US" i="1" dirty="0" smtClean="0"/>
              <a:t>Journal of Vacation Marketing</a:t>
            </a:r>
            <a:r>
              <a:rPr lang="en-US" dirty="0" smtClean="0"/>
              <a:t>, </a:t>
            </a:r>
            <a:r>
              <a:rPr lang="en-US" i="1" dirty="0" smtClean="0"/>
              <a:t>19</a:t>
            </a:r>
            <a:r>
              <a:rPr lang="en-US" dirty="0" smtClean="0"/>
              <a:t>(1), 67-74.</a:t>
            </a:r>
          </a:p>
          <a:p>
            <a:r>
              <a:rPr lang="en-US" dirty="0" smtClean="0"/>
              <a:t>Kappas, A., &amp; Hess, U. (2016). Nonverbal Aspects of Oral Communication. </a:t>
            </a:r>
            <a:r>
              <a:rPr lang="en-US" i="1" dirty="0" smtClean="0"/>
              <a:t>Aspects of Oral Communication</a:t>
            </a:r>
            <a:r>
              <a:rPr lang="en-US" dirty="0" smtClean="0"/>
              <a:t>.</a:t>
            </a:r>
          </a:p>
          <a:p>
            <a:r>
              <a:rPr lang="en-US" dirty="0" smtClean="0"/>
              <a:t> </a:t>
            </a:r>
          </a:p>
          <a:p>
            <a:endParaRPr lang="en-US" dirty="0"/>
          </a:p>
        </p:txBody>
      </p:sp>
    </p:spTree>
    <p:extLst>
      <p:ext uri="{BB962C8B-B14F-4D97-AF65-F5344CB8AC3E}">
        <p14:creationId xmlns="" xmlns:p14="http://schemas.microsoft.com/office/powerpoint/2010/main" val="2715960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457</TotalTime>
  <Words>901</Words>
  <Application>Microsoft Office PowerPoint</Application>
  <PresentationFormat>Custom</PresentationFormat>
  <Paragraphs>55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Positive Letters and Messages</vt:lpstr>
      <vt:lpstr>Slide 3</vt:lpstr>
      <vt:lpstr>Persuasive and Marketing Messages</vt:lpstr>
      <vt:lpstr>Slide 5</vt:lpstr>
      <vt:lpstr>Employment Process/documents</vt:lpstr>
      <vt:lpstr>Slide 7</vt:lpstr>
      <vt:lpstr>Leadership/Leading Management/ Internal Oral Communication</vt:lpstr>
      <vt:lpstr>Slide 9</vt:lpstr>
      <vt:lpstr>External/Global Oral Communication</vt:lpstr>
      <vt:lpstr>Slide 11</vt:lpstr>
      <vt:lpstr>Sources</vt:lpstr>
      <vt:lpstr>Slide 13</vt:lpstr>
    </vt:vector>
  </TitlesOfParts>
  <Company>Morehead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ANNE</cp:lastModifiedBy>
  <cp:revision>44</cp:revision>
  <dcterms:created xsi:type="dcterms:W3CDTF">2017-11-16T03:15:48Z</dcterms:created>
  <dcterms:modified xsi:type="dcterms:W3CDTF">2017-11-17T17:57:20Z</dcterms:modified>
</cp:coreProperties>
</file>